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ed4ac56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ed4ac56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ec568b53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0ec568b53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ed4ac56e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ed4ac56e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ed4ac56e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ed4ac56e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ec568b53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ec568b53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ec568b53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0ec568b53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Подразделения ситуационного центра должны функционировать в трех режимах: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646464"/>
              </a:buClr>
              <a:buSzPts val="1150"/>
              <a:buFont typeface="Roboto"/>
              <a:buChar char="●"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• мониторинг;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46464"/>
              </a:buClr>
              <a:buSzPts val="1150"/>
              <a:buFont typeface="Roboto"/>
              <a:buChar char="●"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• решение плановых задач;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46464"/>
              </a:buClr>
              <a:buSzPts val="1150"/>
              <a:buFont typeface="Roboto"/>
              <a:buChar char="●"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• чрезвычайная ситуация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ru"/>
              <a:t>Когда начальник звонит и спрашивает как обстановка, ему обычно отвечают приблизительно так: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ec568b53b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0ec568b53b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 что бы получать информацию, которая непричесана, непредвзята и легкодоступна нам необходимы данные.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ec568b53b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0ec568b53b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ec568b53b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0ec568b53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Поддерживать связь с опасной зоной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Оценить местонахождение остальных поездов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Оценить локацию по видео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Четкий регламент действий персонала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Специализированный инструмент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Помещение и оборудование для таких ситуаций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Оценить последствия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ed4ac56e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0ed4ac56e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ec568b53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ec568b53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0ec568b53b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0ec568b53b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ec568b53b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0ec568b53b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1:13-2:22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ec568b53b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0ec568b53b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ec568b53b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0ec568b53b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Первая линия для общения с производством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0ed4ac56e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0ed4ac56e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ec568b53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ec568b53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ec568b53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ec568b53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ec568b53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ec568b53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0ec568b53b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0ec568b53b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ec568b53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0ec568b53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ec568b53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ec568b53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ec568b53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ec568b53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ec568b53b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ec568b53b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ozlib.com/851853/informatika/situatsionnyy_tsentr_osnovnye_komponenty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hyperlink" Target="https://www.gazprom-neft.ru/press-center/news/v-gazprom-nefti-nachal-rabotu-tsentr-upravleniya-effektivnostyu-pererabotki-i-sbyta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youtube.com/watch?v=zt-RliDPEg8" TargetMode="External"/><Relationship Id="rId4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youtube.com/watch?v=MwYs48bIOEA" TargetMode="External"/><Relationship Id="rId4" Type="http://schemas.openxmlformats.org/officeDocument/2006/relationships/image" Target="../media/image1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www.youtube.com/watch?v=HPKGbQCtboI" TargetMode="External"/><Relationship Id="rId4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ru.wikipedia.org/wiki/%D0%A1%D0%B8%D1%82%D1%83%D0%B0%D1%86%D0%B8%D1%8F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www.youtube.com/watch?v=u77nFtec_9I" TargetMode="External"/><Relationship Id="rId4" Type="http://schemas.openxmlformats.org/officeDocument/2006/relationships/image" Target="../media/image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youtu.be/tD4ke5WK-m0?t=73" TargetMode="External"/><Relationship Id="rId4" Type="http://schemas.openxmlformats.org/officeDocument/2006/relationships/hyperlink" Target="http://www.youtube.com/watch?v=tD4ke5WK-m0" TargetMode="External"/><Relationship Id="rId5" Type="http://schemas.openxmlformats.org/officeDocument/2006/relationships/image" Target="../media/image4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GU5tlRdMMeo" TargetMode="External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youtube.com/watch?v=BgedyU2uBXI" TargetMode="External"/><Relationship Id="rId4" Type="http://schemas.openxmlformats.org/officeDocument/2006/relationships/image" Target="../media/image2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523875" y="295275"/>
            <a:ext cx="8096250" cy="45529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Ситуационные центры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 как их готовить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/>
        </p:nvSpPr>
        <p:spPr>
          <a:xfrm>
            <a:off x="0" y="1795050"/>
            <a:ext cx="9144000" cy="3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Ситуационный центр</a:t>
            </a: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 - это специальное подразделение, на которое возлагается решение информационных и аналитических задач в интересах компании (корпорации, государственного учреждения). Основными функциями ситуационного центра являются: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646464"/>
              </a:buClr>
              <a:buSzPts val="1150"/>
              <a:buFont typeface="Roboto"/>
              <a:buChar char="●"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непрерывный сбор, накопление, передача и первичная обработка информации;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46464"/>
              </a:buClr>
              <a:buSzPts val="1150"/>
              <a:buFont typeface="Roboto"/>
              <a:buChar char="●"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непрерывный анализ ситуации, выявление ее негативных изменений и выработка рекомендаций относительно состава, последовательности и параметров собственных действий;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46464"/>
              </a:buClr>
              <a:buSzPts val="1150"/>
              <a:buFont typeface="Roboto"/>
              <a:buChar char="●"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контроль выполнения принятых решений руководства.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Другими словами, ситуационный центр - это организационнотехническая система, главной целью которой являются информирование и поддержка принятия решений руководством. Основными функциональными компонентами ситуационного центра являются: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646464"/>
              </a:buClr>
              <a:buSzPts val="1150"/>
              <a:buFont typeface="Roboto"/>
              <a:buChar char="●"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организационная структура ситуационного центра;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46464"/>
              </a:buClr>
              <a:buSzPts val="1150"/>
              <a:buFont typeface="Roboto"/>
              <a:buChar char="●"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система моделей и прикладное программное обеспечение;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46464"/>
              </a:buClr>
              <a:buSzPts val="1150"/>
              <a:buFont typeface="Roboto"/>
              <a:buChar char="●"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информационное, техническое и программное обеспечение.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22"/>
          <p:cNvSpPr txBox="1"/>
          <p:nvPr>
            <p:ph type="ctrTitle"/>
          </p:nvPr>
        </p:nvSpPr>
        <p:spPr>
          <a:xfrm>
            <a:off x="311700" y="560450"/>
            <a:ext cx="8520600" cy="105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Ситуационный центр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329775" cy="48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/>
        </p:nvSpPr>
        <p:spPr>
          <a:xfrm>
            <a:off x="0" y="4888950"/>
            <a:ext cx="6305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</a:rPr>
              <a:t>Ситуационный центр президента РФ</a:t>
            </a:r>
            <a:endParaRPr b="1" sz="1000"/>
          </a:p>
        </p:txBody>
      </p:sp>
      <p:sp>
        <p:nvSpPr>
          <p:cNvPr id="128" name="Google Shape;128;p23"/>
          <p:cNvSpPr txBox="1"/>
          <p:nvPr/>
        </p:nvSpPr>
        <p:spPr>
          <a:xfrm>
            <a:off x="4269000" y="4888950"/>
            <a:ext cx="66279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388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050">
                <a:solidFill>
                  <a:srgbClr val="333333"/>
                </a:solidFill>
                <a:highlight>
                  <a:srgbClr val="FFFFFF"/>
                </a:highlight>
              </a:rPr>
              <a:t>Интервью с Путиным - Документальный фильм Оливера Стоуна (2017г.)</a:t>
            </a:r>
            <a:endParaRPr b="1" sz="10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2998" y="0"/>
            <a:ext cx="381800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375" y="42863"/>
            <a:ext cx="5429250" cy="505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6"/>
          <p:cNvSpPr txBox="1"/>
          <p:nvPr/>
        </p:nvSpPr>
        <p:spPr>
          <a:xfrm>
            <a:off x="0" y="4572000"/>
            <a:ext cx="91440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1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Центр управления эффективностью нефтепереработки и сбыта ГПН</a:t>
            </a:r>
            <a:endParaRPr sz="21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7"/>
          <p:cNvSpPr txBox="1"/>
          <p:nvPr>
            <p:ph type="ctrTitle"/>
          </p:nvPr>
        </p:nvSpPr>
        <p:spPr>
          <a:xfrm>
            <a:off x="724925" y="2677700"/>
            <a:ext cx="6110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>
                <a:solidFill>
                  <a:schemeClr val="lt1"/>
                </a:solidFill>
              </a:rPr>
              <a:t>Прояснить обстановку</a:t>
            </a:r>
            <a:endParaRPr sz="4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Сотрудничество, концерты: +380502290959, +79168193737, sound.ntd@gmail.com&#10;&#10;Слушайте песню на всех цифровых площадках: https://kenzov.fanlink.to/pokaifu&#10;&#10;https://instagram.com/okenzov_official&#10;https://vk.com/kenzov&#10;https://facebook.com/OlegKenzov&#10;&#10;Слова и музыка - Олег Кензов&#10;Music &amp; prod. by Евгений Приходько https://instagram.com/zheka_bayanist?igshid=osrcjirhxec1&#10;&#10;Креатив и продакшн: NEOPOLEON studio&#10;https://www.facebook.com/neopoleon/&#10;&#10;Художник: Екатерина Левина&#10;Художник по костюму: Алиса Видута, Женя Видута&#10;Грим: Ира Рябоконь &#10;В ролях: Нина Славнова, Антонина Медведева, Алексей Дьячков, Артем Минич&#10;&#10;&#10;Обстановка по кайфу, мы с тобою танцуем.&#10;В этом клубе сегодня ди-джей ставит музыку только для нас.&#10;Обстановка по кайфу, я тебя поцелую,&#10;Я тебя украду на глазах у друзей твоих прямо сейчас.&#10;&#10;Обстановка по кайфу, мы с тобою танцуем.&#10;В этом клубе сегодня ди-джей ставит музыку только для нас.&#10;Обстановка по кайфу, я тебя поцелую,&#10;Я тебя украду на глазах у друзей твоих прямо сейчас.&#10;&#10;У-Е… У-Е… Я хочу сегодня быть с тобою на волне.&#10;У-Е… У-Е… Дай мне… Дай только повод, только знаки - мы наедине.&#10;Ээй, диджей… Диджей, а поставь-ка нам ты музыку помедленней.&#10;Ээй… Ээй… Смелей, смелей. Украду тебя я у друзей.&#10;&#10;Обстановка по кайфу, мы с тобою танцуем.&#10;В этом клубе сегодня диджей ставит музыку только для нас.&#10;Обстановка по кайфу, я тебя поцелую,&#10;Я тебя украду на глазах у друзей твоих прямо сейчас.&#10;&#10;У-Е… У-Е… Ты засела, словно песня, в моей голове.&#10;У-Е… У-Е… В огне… В огне… От желания как будто бы горю в огне.&#10;Ээй… Смелей, смелей. Не стесняйся двигать бедрами уверенней.&#10;Ээй… Ээй… Смелей, смелей. Украду тебя я у друзей.&#10;&#10;Обстановка по кайфу, мы с тобою танцуем.&#10;В этом клубе сегодня диджей ставит музыку только для нас.&#10;Обстановка по кайфу, я тебя поцелую,&#10;Я тебя украду на глазах у друзей твоих прямо сейчас.&#10;&#10;Обстановка по кайфу… А по кайфу…&#10;Обстановка по кайфу… А по кайфу…&#10;Обстановка по кайфу… А по кайфу… А по кайфу…&#10;Обстановка по кайфу… А по кайфу… А по кайфу…&#10;&#10;Обстановка по кайфу… Обстановка по кайфу… Обстановка по кайфу…&#10;Обстановка по кайфу… Обстановка по кайфу… Обстановка по кайфу…&#10;Я тебя украду на глазах у друзей твоих прямо сейчас.&#10;&#10;Обстановка по кайфу, мы с тобою танцуем.&#10;В этом клубе сегодня диджей ставит музыку только для нас.&#10;Обстановка по кайфу, я тебя поцелую,&#10;Я тебя украду на глазах у друзей твоих прямо сейчас.&#10;&#10;Обстановка по кайфу… А по кайфу… А по кайфу… А по кайфу…&#10;&#10;&#10;&#10;#олегкензов #покайфу #кензов #обстановкапокайфу #kenzov #olegkenzov" id="163" name="Google Shape;163;p28" title="Олег Кензов - По кайфу (Премьера клипа)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8364" y="0"/>
            <a:ext cx="692727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ctrTitle"/>
          </p:nvPr>
        </p:nvSpPr>
        <p:spPr>
          <a:xfrm>
            <a:off x="228050" y="4293225"/>
            <a:ext cx="8520600" cy="85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Регламенты и процессы</a:t>
            </a:r>
            <a:endParaRPr/>
          </a:p>
        </p:txBody>
      </p:sp>
      <p:pic>
        <p:nvPicPr>
          <p:cNvPr descr="№339 от 20.04.2009&#10;&#10;Ситуационный центр Московского метрополитена. Его назначение и работа.&#10;&#10;Редактор сюжета: Марина Гаврилова&#10;Режиссёр: Дмитрий Тихон" id="176" name="Google Shape;176;p30" title="Галилео. Ситуационный центр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417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Спасибо, что остаетесь дома. Расскажем о том, как работает Интеллектуальная транспортная система, почему возникают заторы на дорогах, как управляют светофорами, кто и как следит за городским транспортом и информирует водителей.&#10;&#10;Ссылки на наши социальные сети:&#10;https://twitter.com/gucodd&#10;https://www.instagram.com/codd_moscow/&#10;https://vk.com/gkucodd&#10;#Москва #Транспорт #ЦОДД" id="183" name="Google Shape;183;p31" title="Онлайн-экскурсия в Ситуационный центр ЦОДД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 txBox="1"/>
          <p:nvPr/>
        </p:nvSpPr>
        <p:spPr>
          <a:xfrm>
            <a:off x="387425" y="4622475"/>
            <a:ext cx="7331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333333"/>
                </a:solidFill>
                <a:highlight>
                  <a:srgbClr val="FBFBFB"/>
                </a:highlight>
              </a:rPr>
              <a:t>Центр организации дорожного движения г. Москва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0" y="744575"/>
            <a:ext cx="8520600" cy="8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Ситуация</a:t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1826000"/>
            <a:ext cx="8520600" cy="26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333333"/>
                </a:solidFill>
                <a:highlight>
                  <a:srgbClr val="FFFFFF"/>
                </a:highlight>
              </a:rPr>
              <a:t>Ситуа́ция</a:t>
            </a:r>
            <a:r>
              <a:rPr lang="ru" sz="1500">
                <a:solidFill>
                  <a:srgbClr val="333333"/>
                </a:solidFill>
                <a:highlight>
                  <a:srgbClr val="FFFFFF"/>
                </a:highlight>
              </a:rPr>
              <a:t> — одноактность и неповторимость возникновения множества событий, стечения всех жизненных обстоятельств и положений, открывающихся восприятию и деятельности человека. Разнообразие </a:t>
            </a:r>
            <a:r>
              <a:rPr b="1" lang="ru" sz="1500">
                <a:solidFill>
                  <a:srgbClr val="333333"/>
                </a:solidFill>
                <a:highlight>
                  <a:srgbClr val="FFFFFF"/>
                </a:highlight>
              </a:rPr>
              <a:t>ситуаций</a:t>
            </a:r>
            <a:r>
              <a:rPr lang="ru" sz="1500">
                <a:solidFill>
                  <a:srgbClr val="333333"/>
                </a:solidFill>
                <a:highlight>
                  <a:srgbClr val="FFFFFF"/>
                </a:highlight>
              </a:rPr>
              <a:t> создает всю полноту человеческой жизни. Чем индивидуальнее восприятие человека, находящегося в определенной </a:t>
            </a:r>
            <a:r>
              <a:rPr b="1" lang="ru" sz="1500">
                <a:solidFill>
                  <a:srgbClr val="333333"/>
                </a:solidFill>
                <a:highlight>
                  <a:srgbClr val="FFFFFF"/>
                </a:highlight>
              </a:rPr>
              <a:t>ситуации</a:t>
            </a:r>
            <a:r>
              <a:rPr lang="ru" sz="1500">
                <a:solidFill>
                  <a:srgbClr val="333333"/>
                </a:solidFill>
                <a:highlight>
                  <a:srgbClr val="FFFFFF"/>
                </a:highlight>
              </a:rPr>
              <a:t>, тем интимнее и существеннее его соучастие во множестве событий и обстоятельств, составляющих данную </a:t>
            </a:r>
            <a:r>
              <a:rPr b="1" lang="ru" sz="1500">
                <a:solidFill>
                  <a:srgbClr val="333333"/>
                </a:solidFill>
                <a:highlight>
                  <a:srgbClr val="FFFFFF"/>
                </a:highlight>
              </a:rPr>
              <a:t>ситуацию</a:t>
            </a:r>
            <a:r>
              <a:rPr lang="ru" sz="1500">
                <a:solidFill>
                  <a:srgbClr val="333333"/>
                </a:solidFill>
                <a:highlight>
                  <a:srgbClr val="FFFFFF"/>
                </a:highlight>
              </a:rPr>
              <a:t>.</a:t>
            </a:r>
            <a:endParaRPr sz="3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type="ctrTitle"/>
          </p:nvPr>
        </p:nvSpPr>
        <p:spPr>
          <a:xfrm>
            <a:off x="0" y="4203300"/>
            <a:ext cx="9144000" cy="9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ИТ-инструменты</a:t>
            </a:r>
            <a:endParaRPr/>
          </a:p>
        </p:txBody>
      </p:sp>
      <p:sp>
        <p:nvSpPr>
          <p:cNvPr id="190" name="Google Shape;19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Модернизация ситуационного центра для обеспечения стабильности в регионе.&#10;&#10;Масалович Андрей Игоревич, президент Консорциума Инфорус." id="191" name="Google Shape;191;p32" title="Ситуационные центры: фокус кросс-отраслевых интересов. Андрей Масалович, Консорциум Инфорус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426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>
            <p:ph type="ctrTitle"/>
          </p:nvPr>
        </p:nvSpPr>
        <p:spPr>
          <a:xfrm>
            <a:off x="311700" y="4237475"/>
            <a:ext cx="8832300" cy="90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Данные</a:t>
            </a:r>
            <a:endParaRPr/>
          </a:p>
        </p:txBody>
      </p:sp>
      <p:pic>
        <p:nvPicPr>
          <p:cNvPr descr="СМОТРИМ В HD ТУТ 👉 - https://smotrim.ru/vesti/?utm_source=youtube&amp;utm_medium=all&amp;utm_campaign=all_0&#10;Подпишитесь на канал Россия24: https://www.youtube.com/c/russia24tv?sub_confirmation=1&#10;Координационный центр правительства. У каждого на столе – компьютер, телефон, микрофон, чтобы тут же с места доложить всю самую последнюю информацию. Отсюда можно установить связь с любым регионом и любым федеральным ведомством.&#10;&#10;Последние новости России и мира, политика, экономика, бизнес, курсы валют, культура, технологии, спорт, интервью, специальные репортажи, происшествия и многое другое.&#10;#Россия24 #Вести #Новости&#10;&#10;Официальный YouTube канал ВГТРК. &#10;Россия 24 - это единственный российский информационный канал, вещающий 24 часа в сутки. Мировые новости и новости регионов России. Экономическая аналитика и интервью с влиятельнейшими персонами. &#10;&#10;Смотрите также:&#10;Вести недели с Дмитрием Киселевым - https://www.youtube.com/playlist?list=PLLHjKKyQ4OaTpipoWQNR1ya5zp19Gc4ZB&#10;Вести в субботу с Сергеем Брилевым - https://www.youtube.com/playlist?list=PL6MnxjOjSRsQAPpOhH0l_GTegWckbTIB4 &#10;Воскресный вечер с Владимиром Соловьевым - https://www.youtube.com/playlist?list=PLwJvP0lZee7zYMGBmzUqNn16P71vHzgkU&#10;60 минут - https://www.youtube.com/channel/UCR16nHT1nkmG7g9AkE9tGeQ?sub_confirmation=1&#10;Новости в прямом эфире - https://www.youtube.com/playlist?list=PLLHjKKyQ4OaQ73BA1ECZR916u5EI6DnEE&#10;Международное обозрение - https://www.youtube.com/playlist?list=PLLHjKKyQ4OaSEmz_g88P4pjTgoDzVwfP7&#10;Специальный репортаж - https://www.youtube.com/playlist?list=PLLHjKKyQ4OaQLdG0uLyM27FhyBi6J0Ikf&#10;Интервью - https://www.youtube.com/playlist?list=PLLHjKKyQ4OaReDfS4-5gJqluKn-BGo3Js&#10;Факты - https://www.youtube.com/playlist?list=PLLHjKKyQ4OaR4eBu2aWmjknIzXn2hPX4c&#10;Мнение - https://www.youtube.com/playlist?list=PLLHjKKyQ4OaST71OImm-f_kc-4G9pJtSG&#10;Россия и мир в цифрах - https://www.youtube.com/playlist?list=PLLHjKKyQ4OaRx4uhDdyX5NhSy5aeTMcc4" id="197" name="Google Shape;197;p33" title="Координационный центр правительства: доступность и открытость – Россия 2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434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4"/>
          <p:cNvSpPr txBox="1"/>
          <p:nvPr>
            <p:ph type="ctrTitle"/>
          </p:nvPr>
        </p:nvSpPr>
        <p:spPr>
          <a:xfrm>
            <a:off x="367475" y="0"/>
            <a:ext cx="8520600" cy="115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Методологи</a:t>
            </a:r>
            <a:endParaRPr sz="5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/>
          <p:nvPr>
            <p:ph type="ctrTitle"/>
          </p:nvPr>
        </p:nvSpPr>
        <p:spPr>
          <a:xfrm>
            <a:off x="2650950" y="97600"/>
            <a:ext cx="3842100" cy="122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Суетологи</a:t>
            </a:r>
            <a:endParaRPr/>
          </a:p>
        </p:txBody>
      </p:sp>
      <p:pic>
        <p:nvPicPr>
          <p:cNvPr id="209" name="Google Shape;2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1150" y="1490550"/>
            <a:ext cx="5141976" cy="365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446348"/>
            <a:ext cx="9144001" cy="4250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7"/>
          <p:cNvSpPr txBox="1"/>
          <p:nvPr>
            <p:ph idx="1" type="body"/>
          </p:nvPr>
        </p:nvSpPr>
        <p:spPr>
          <a:xfrm>
            <a:off x="5664300" y="3027900"/>
            <a:ext cx="3479700" cy="21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Загитов Денис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Главный ИТ-</a:t>
            </a:r>
            <a:r>
              <a:rPr lang="ru"/>
              <a:t>А</a:t>
            </a:r>
            <a:r>
              <a:rPr lang="ru"/>
              <a:t>рхитектор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Газпромнефть - ЦР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359501" cy="3571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602" y="0"/>
            <a:ext cx="807879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14288"/>
            <a:ext cx="8572500" cy="511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idx="1" type="subTitle"/>
          </p:nvPr>
        </p:nvSpPr>
        <p:spPr>
          <a:xfrm>
            <a:off x="4572000" y="2834125"/>
            <a:ext cx="4260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 я был в Ялте 14 июня.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щас я дома уже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691" y="0"/>
            <a:ext cx="289321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Вслед за Керчью в ночь на пятницу непогода обрушилась на Ялту. Улицы города превратились в бурлящие реки. &#10;&#10;Подписывайтесь на наш новый Телеграм-канал: https://t.me/nts_novosti&#10;Смотрите новости Севастополя и Крыма на сайте НТС: http://nts-tv.com&#10;В нашей группе &quot;ВКонтакте&quot;: https://vk.com/ntssevastopol&#10;На странице в Facebook: https://www.facebook.com/ntssevastopol&#10;На странице в &quot;Одноклассниках&quot;: https://ok.ru/ntssevastopol" id="90" name="Google Shape;90;p18" title="Ялту затопило после продолжительных ливней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42374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1518875" y="4267825"/>
            <a:ext cx="7674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700"/>
              <a:t>А через 3 дня…</a:t>
            </a:r>
            <a:endParaRPr b="1" sz="2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504" y="0"/>
            <a:ext cx="385949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5327600" y="3808725"/>
            <a:ext cx="6627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Посередине мой отец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Нет, не грузин)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Под утро на 30 ноября 2012 года на Приобском месторождении, куст 415( ОАО Роснефть) в бригаде №69 Мамонтовского КРС ,при монтаже погружного электронасоса, получили выброс нефтегазовой смеси со скважины, после которого где-то что -то замкнуло и возник пожар.." id="106" name="Google Shape;106;p20" title="Горит подъемник МКРС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418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/>
          <p:nvPr/>
        </p:nvSpPr>
        <p:spPr>
          <a:xfrm>
            <a:off x="0" y="4181700"/>
            <a:ext cx="85206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Под утро на 30 ноября 2012 года на Приобском месторождении, куст 415( ОАО Роснефть) в бригаде №69 Мамонтовского КРС ,при монтаже погружного электронасоса, получили выброс нефтегазовой смеси со скважины, после которого где-то что -то замкнуло и возник пожар..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38150"/>
            <a:ext cx="91440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>
            <p:ph type="ctrTitle"/>
          </p:nvPr>
        </p:nvSpPr>
        <p:spPr>
          <a:xfrm>
            <a:off x="152400" y="438150"/>
            <a:ext cx="8991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3980">
                <a:solidFill>
                  <a:schemeClr val="dk2"/>
                </a:solidFill>
              </a:rPr>
              <a:t>Мастера по сложным ситуациям</a:t>
            </a:r>
            <a:endParaRPr b="1" sz="418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